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0" r:id="rId3"/>
    <p:sldId id="257" r:id="rId4"/>
    <p:sldId id="259" r:id="rId5"/>
    <p:sldId id="258" r:id="rId6"/>
    <p:sldId id="261" r:id="rId7"/>
    <p:sldId id="263" r:id="rId8"/>
    <p:sldId id="264" r:id="rId9"/>
    <p:sldId id="265" r:id="rId10"/>
    <p:sldId id="266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780" autoAdjust="0"/>
  </p:normalViewPr>
  <p:slideViewPr>
    <p:cSldViewPr snapToGrid="0" snapToObjects="1">
      <p:cViewPr>
        <p:scale>
          <a:sx n="94" d="100"/>
          <a:sy n="94" d="100"/>
        </p:scale>
        <p:origin x="-15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225B4-FAF6-9C4B-97E4-BC613D1EC70D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5639CD-1650-9E4A-B364-96B42E786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769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F004B-2465-CC44-BEE1-365955C4189F}" type="datetimeFigureOut">
              <a:rPr lang="en-US" smtClean="0"/>
              <a:t>10/11/16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AE845F-133D-494E-AC6D-FEF653B75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5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6FD1DE-05B6-414C-B96A-31CDC1828297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391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0667DE-3C5E-4448-BBA6-5BE5FF5C7912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43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C632A-0E9A-6444-9D5B-B5301BC84E68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49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09366A-A31D-9144-B01D-BE68F6A03A53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0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53D5-9413-F94E-8A75-0646EBCB0875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48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42BFB9-4EC1-8A4E-A0CE-F16727AA571A}" type="datetime1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4E8E4-7DE7-5241-A10E-9D5CC1BB23D8}" type="datetime1">
              <a:rPr lang="en-US" smtClean="0"/>
              <a:t>10/11/16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8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BAB27-F737-EC43-9552-190B264F58F3}" type="datetime1">
              <a:rPr lang="en-US" smtClean="0"/>
              <a:t>10/11/16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4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A2E01-AF6B-354A-82CE-E18AFF376774}" type="datetime1">
              <a:rPr lang="en-US" smtClean="0"/>
              <a:t>10/11/16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52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0AFF-532A-B940-A31C-638C297A8F33}" type="datetime1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F3CD-E761-9D4D-842C-876CF60291D4}" type="datetime1">
              <a:rPr lang="en-US" smtClean="0"/>
              <a:t>10/11/16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BFCB1-11F2-074C-ADB3-BF122174361E}" type="datetime1">
              <a:rPr lang="en-US" smtClean="0"/>
              <a:t>10/11/16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(c) Copyrighted Material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05FBC-3B7E-1543-80F7-4E014CF0BE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57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ongodb.com/blog/post/meteor-build-ios-and-android-apps-are-delight-use" TargetMode="Externa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Trailblazer</a:t>
            </a:r>
            <a:endParaRPr lang="en-US" sz="6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5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10-11 at 1.0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500"/>
            <a:ext cx="9144000" cy="480472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98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8092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5698"/>
            <a:ext cx="8229600" cy="5180465"/>
          </a:xfrm>
        </p:spPr>
        <p:txBody>
          <a:bodyPr/>
          <a:lstStyle/>
          <a:p>
            <a:r>
              <a:rPr lang="en-US" dirty="0" smtClean="0"/>
              <a:t>Sort out requirements – 1 month</a:t>
            </a:r>
          </a:p>
          <a:p>
            <a:r>
              <a:rPr lang="en-US" dirty="0" smtClean="0"/>
              <a:t>Complete a prototype – 3 months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Sign up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Add your products – </a:t>
            </a:r>
            <a:r>
              <a:rPr lang="en-US" sz="2000" dirty="0"/>
              <a:t>b</a:t>
            </a:r>
            <a:r>
              <a:rPr lang="en-US" sz="2000" dirty="0" smtClean="0"/>
              <a:t>asic form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View all products on the main page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Provide feedback via comments on each products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 smtClean="0"/>
              <a:t>- Sentiment analysis of the product</a:t>
            </a:r>
          </a:p>
          <a:p>
            <a:r>
              <a:rPr lang="en-US" dirty="0" smtClean="0"/>
              <a:t>Get suggestions on the proto – 1 month</a:t>
            </a:r>
          </a:p>
          <a:p>
            <a:r>
              <a:rPr lang="en-US" dirty="0" smtClean="0"/>
              <a:t>Minimum Viable Product – 3 months</a:t>
            </a:r>
          </a:p>
          <a:p>
            <a:r>
              <a:rPr lang="en-US" dirty="0" smtClean="0"/>
              <a:t>Value Added Features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9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50"/>
            <a:ext cx="8229600" cy="603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Food Tourism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21460"/>
            <a:ext cx="8229600" cy="55047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  </a:t>
            </a:r>
            <a:endParaRPr lang="en-US" sz="1600" dirty="0"/>
          </a:p>
        </p:txBody>
      </p:sp>
      <p:grpSp>
        <p:nvGrpSpPr>
          <p:cNvPr id="21" name="Group 20"/>
          <p:cNvGrpSpPr/>
          <p:nvPr/>
        </p:nvGrpSpPr>
        <p:grpSpPr>
          <a:xfrm>
            <a:off x="1647065" y="868033"/>
            <a:ext cx="5700344" cy="4357650"/>
            <a:chOff x="1309274" y="924749"/>
            <a:chExt cx="5700344" cy="4357650"/>
          </a:xfrm>
        </p:grpSpPr>
        <p:grpSp>
          <p:nvGrpSpPr>
            <p:cNvPr id="6" name="Group 5"/>
            <p:cNvGrpSpPr/>
            <p:nvPr/>
          </p:nvGrpSpPr>
          <p:grpSpPr>
            <a:xfrm>
              <a:off x="1345299" y="924749"/>
              <a:ext cx="5657114" cy="736978"/>
              <a:chOff x="390567" y="770812"/>
              <a:chExt cx="5657114" cy="1476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390567" y="77081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Rounded Rectangle 4"/>
              <p:cNvSpPr/>
              <p:nvPr/>
            </p:nvSpPr>
            <p:spPr>
              <a:xfrm>
                <a:off x="397772" y="77801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Food Tourism and Related Products E.g.: All in one place for Guided Tours, Wine Tours, Casual Food Tours, Formal Food Tours, Culinary Classes, Street Food Tours, Food Trucks.</a:t>
                </a:r>
                <a:endParaRPr lang="en-US" sz="1400" kern="12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352504" y="1876585"/>
              <a:ext cx="5657114" cy="406599"/>
              <a:chOff x="404079" y="1492978"/>
              <a:chExt cx="5657114" cy="1476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404079" y="1492978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Rounded Rectangle 6"/>
              <p:cNvSpPr/>
              <p:nvPr/>
            </p:nvSpPr>
            <p:spPr>
              <a:xfrm>
                <a:off x="411284" y="1500183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Lacks a dominant player and is currently siloed. </a:t>
                </a:r>
                <a:endParaRPr lang="en-US" sz="1400" kern="12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316479" y="2655209"/>
              <a:ext cx="5657114" cy="391455"/>
              <a:chOff x="525683" y="1967462"/>
              <a:chExt cx="5657114" cy="1476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25683" y="196746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6" name="Rounded Rectangle 8"/>
              <p:cNvSpPr/>
              <p:nvPr/>
            </p:nvSpPr>
            <p:spPr>
              <a:xfrm>
                <a:off x="532888" y="197466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Proposing a </a:t>
                </a:r>
                <a:r>
                  <a:rPr lang="en-US" sz="1400" dirty="0" smtClean="0"/>
                  <a:t>Simple</a:t>
                </a:r>
                <a:r>
                  <a:rPr lang="en-US" sz="1400" kern="1200" dirty="0" smtClean="0"/>
                  <a:t> but an Intelligent Platform. </a:t>
                </a:r>
                <a:endParaRPr lang="en-US" sz="1400" kern="1200" dirty="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323684" y="3353449"/>
              <a:ext cx="5657114" cy="441610"/>
              <a:chOff x="404079" y="2835985"/>
              <a:chExt cx="5657114" cy="1476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04079" y="2835985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ounded Rectangle 10"/>
              <p:cNvSpPr/>
              <p:nvPr/>
            </p:nvSpPr>
            <p:spPr>
              <a:xfrm>
                <a:off x="411284" y="28431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Gain sentiments from feedback and improve loyalty.</a:t>
                </a:r>
                <a:endParaRPr lang="en-US" sz="1400" kern="12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309274" y="4120541"/>
              <a:ext cx="5657114" cy="1161858"/>
              <a:chOff x="404079" y="3062785"/>
              <a:chExt cx="5657114" cy="1476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404079" y="3062785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Rounded Rectangle 12"/>
              <p:cNvSpPr/>
              <p:nvPr/>
            </p:nvSpPr>
            <p:spPr>
              <a:xfrm>
                <a:off x="411284" y="30699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pPr lvl="0" algn="l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smtClean="0"/>
                  <a:t>Value added services. E.g.: Rearrange products on the fly, Recommendation Engine, Data Insights, Proactive Services, Integrate with CRM, Real time customer support, loyalty rewards.</a:t>
                </a:r>
                <a:endParaRPr lang="en-US" sz="1400" kern="1200" dirty="0"/>
              </a:p>
            </p:txBody>
          </p:sp>
        </p:grp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34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39"/>
            <a:ext cx="8229600" cy="6305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79350" y="1297193"/>
            <a:ext cx="7098962" cy="2836859"/>
            <a:chOff x="1079350" y="1297193"/>
            <a:chExt cx="7098962" cy="2836859"/>
          </a:xfrm>
        </p:grpSpPr>
        <p:grpSp>
          <p:nvGrpSpPr>
            <p:cNvPr id="17" name="Group 16"/>
            <p:cNvGrpSpPr/>
            <p:nvPr/>
          </p:nvGrpSpPr>
          <p:grpSpPr>
            <a:xfrm>
              <a:off x="1079350" y="1297193"/>
              <a:ext cx="7098962" cy="2836859"/>
              <a:chOff x="1079350" y="2317802"/>
              <a:chExt cx="7098962" cy="2836859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1079350" y="2317802"/>
                <a:ext cx="7098962" cy="2836859"/>
                <a:chOff x="1079350" y="1717296"/>
                <a:chExt cx="7098962" cy="2836859"/>
              </a:xfrm>
            </p:grpSpPr>
            <p:grpSp>
              <p:nvGrpSpPr>
                <p:cNvPr id="3" name="Group 2"/>
                <p:cNvGrpSpPr/>
                <p:nvPr/>
              </p:nvGrpSpPr>
              <p:grpSpPr>
                <a:xfrm>
                  <a:off x="1079350" y="1717296"/>
                  <a:ext cx="6967144" cy="2836859"/>
                  <a:chOff x="1079350" y="1717296"/>
                  <a:chExt cx="6967144" cy="2836859"/>
                </a:xfrm>
              </p:grpSpPr>
              <p:sp>
                <p:nvSpPr>
                  <p:cNvPr id="4" name="Isosceles Triangle 3"/>
                  <p:cNvSpPr/>
                  <p:nvPr/>
                </p:nvSpPr>
                <p:spPr>
                  <a:xfrm>
                    <a:off x="1079350" y="1717296"/>
                    <a:ext cx="1060704" cy="914400"/>
                  </a:xfrm>
                  <a:prstGeom prst="triangle">
                    <a:avLst/>
                  </a:prstGeom>
                  <a:solidFill>
                    <a:schemeClr val="accent2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Social/Web</a:t>
                    </a:r>
                    <a:endParaRPr lang="en-US" sz="1000" dirty="0"/>
                  </a:p>
                </p:txBody>
              </p:sp>
              <p:sp>
                <p:nvSpPr>
                  <p:cNvPr id="5" name="Can 4"/>
                  <p:cNvSpPr/>
                  <p:nvPr/>
                </p:nvSpPr>
                <p:spPr>
                  <a:xfrm>
                    <a:off x="1079350" y="3220061"/>
                    <a:ext cx="914400" cy="1216152"/>
                  </a:xfrm>
                  <a:prstGeom prst="can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NoSql DB</a:t>
                    </a:r>
                    <a:endParaRPr lang="en-US" sz="1000" dirty="0"/>
                  </a:p>
                </p:txBody>
              </p:sp>
              <p:sp>
                <p:nvSpPr>
                  <p:cNvPr id="6" name="Oval 5"/>
                  <p:cNvSpPr/>
                  <p:nvPr/>
                </p:nvSpPr>
                <p:spPr>
                  <a:xfrm>
                    <a:off x="3434030" y="2172474"/>
                    <a:ext cx="2378781" cy="2381681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endParaRPr lang="en-US" dirty="0" smtClean="0"/>
                  </a:p>
                  <a:p>
                    <a:pPr algn="ctr"/>
                    <a:endParaRPr lang="en-US" dirty="0"/>
                  </a:p>
                  <a:p>
                    <a:pPr algn="ctr"/>
                    <a:r>
                      <a:rPr lang="en-US" dirty="0" smtClean="0"/>
                      <a:t>          Server</a:t>
                    </a:r>
                    <a:endParaRPr lang="en-US" dirty="0"/>
                  </a:p>
                </p:txBody>
              </p:sp>
              <p:sp>
                <p:nvSpPr>
                  <p:cNvPr id="7" name="Rectangle 6"/>
                  <p:cNvSpPr/>
                  <p:nvPr/>
                </p:nvSpPr>
                <p:spPr>
                  <a:xfrm>
                    <a:off x="7132094" y="2743153"/>
                    <a:ext cx="914400" cy="1524494"/>
                  </a:xfrm>
                  <a:prstGeom prst="rect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UI (Desktop, Tablet, Mobile)</a:t>
                    </a:r>
                    <a:endParaRPr lang="en-US" sz="1000" dirty="0"/>
                  </a:p>
                </p:txBody>
              </p:sp>
              <p:sp>
                <p:nvSpPr>
                  <p:cNvPr id="8" name="Left-Right Arrow 7"/>
                  <p:cNvSpPr/>
                  <p:nvPr/>
                </p:nvSpPr>
                <p:spPr>
                  <a:xfrm rot="1893013">
                    <a:off x="1966375" y="2551723"/>
                    <a:ext cx="1586510" cy="484632"/>
                  </a:xfrm>
                  <a:prstGeom prst="leftRightArrow">
                    <a:avLst/>
                  </a:prstGeom>
                  <a:solidFill>
                    <a:srgbClr val="604A7B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REST API</a:t>
                    </a:r>
                    <a:endParaRPr lang="en-US" sz="1000" dirty="0"/>
                  </a:p>
                </p:txBody>
              </p:sp>
              <p:sp>
                <p:nvSpPr>
                  <p:cNvPr id="9" name="Left-Right Arrow 8"/>
                  <p:cNvSpPr/>
                  <p:nvPr/>
                </p:nvSpPr>
                <p:spPr>
                  <a:xfrm rot="20216518">
                    <a:off x="1944578" y="3500617"/>
                    <a:ext cx="1632127" cy="484632"/>
                  </a:xfrm>
                  <a:prstGeom prst="leftRightArrow">
                    <a:avLst/>
                  </a:prstGeom>
                  <a:solidFill>
                    <a:srgbClr val="604A7B"/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REST API</a:t>
                    </a:r>
                    <a:endParaRPr lang="en-US" sz="1000" dirty="0"/>
                  </a:p>
                </p:txBody>
              </p:sp>
              <p:sp>
                <p:nvSpPr>
                  <p:cNvPr id="10" name="Left-Right Arrow 9"/>
                  <p:cNvSpPr/>
                  <p:nvPr/>
                </p:nvSpPr>
                <p:spPr>
                  <a:xfrm>
                    <a:off x="5465714" y="2930972"/>
                    <a:ext cx="1627713" cy="484632"/>
                  </a:xfrm>
                  <a:prstGeom prst="leftRightArrow">
                    <a:avLst/>
                  </a:prstGeom>
                  <a:solidFill>
                    <a:schemeClr val="accent4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Web socket</a:t>
                    </a:r>
                    <a:endParaRPr lang="en-US" sz="1000" dirty="0"/>
                  </a:p>
                </p:txBody>
              </p:sp>
              <p:sp>
                <p:nvSpPr>
                  <p:cNvPr id="11" name="Oval 10"/>
                  <p:cNvSpPr/>
                  <p:nvPr/>
                </p:nvSpPr>
                <p:spPr>
                  <a:xfrm>
                    <a:off x="3562418" y="2762861"/>
                    <a:ext cx="914401" cy="742292"/>
                  </a:xfrm>
                  <a:prstGeom prst="ellipse">
                    <a:avLst/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API Callback</a:t>
                    </a:r>
                    <a:endParaRPr lang="en-US" sz="1000" dirty="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4476819" y="2557390"/>
                    <a:ext cx="1157533" cy="568657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000" dirty="0" smtClean="0"/>
                      <a:t>Sentiment Analysis</a:t>
                    </a:r>
                    <a:endParaRPr lang="en-US" sz="1000" dirty="0"/>
                  </a:p>
                </p:txBody>
              </p:sp>
            </p:grpSp>
            <p:sp>
              <p:nvSpPr>
                <p:cNvPr id="13" name="Oval 12"/>
                <p:cNvSpPr/>
                <p:nvPr/>
              </p:nvSpPr>
              <p:spPr>
                <a:xfrm>
                  <a:off x="3877840" y="1942862"/>
                  <a:ext cx="1418722" cy="570680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JS Framework</a:t>
                  </a:r>
                  <a:endParaRPr lang="en-US" sz="10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6995950" y="2513542"/>
                  <a:ext cx="1182362" cy="459222"/>
                </a:xfrm>
                <a:prstGeom prst="ellipse">
                  <a:avLst/>
                </a:prstGeom>
                <a:solidFill>
                  <a:schemeClr val="accent3">
                    <a:lumMod val="50000"/>
                  </a:schemeClr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dirty="0" smtClean="0"/>
                    <a:t>JS Framework</a:t>
                  </a:r>
                  <a:endParaRPr lang="en-US" sz="1000" dirty="0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4476819" y="3953259"/>
                <a:ext cx="1157533" cy="568657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/>
                  <a:t>Food Tourism Products</a:t>
                </a:r>
                <a:endParaRPr lang="en-US" sz="1000" dirty="0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3687484" y="3215375"/>
              <a:ext cx="789335" cy="59641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/>
                <a:t>Value Added Service</a:t>
              </a:r>
              <a:endParaRPr lang="en-US" sz="1000" dirty="0"/>
            </a:p>
          </p:txBody>
        </p:sp>
      </p:grp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6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2953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Full stack Java script FW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7488" y="729539"/>
            <a:ext cx="8119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 and Easy Full </a:t>
            </a:r>
            <a:r>
              <a:rPr lang="en-US" dirty="0"/>
              <a:t>S</a:t>
            </a:r>
            <a:r>
              <a:rPr lang="en-US" dirty="0" smtClean="0"/>
              <a:t>tack JS FW for Web </a:t>
            </a:r>
            <a:r>
              <a:rPr lang="en-US" dirty="0"/>
              <a:t>A</a:t>
            </a:r>
            <a:r>
              <a:rPr lang="en-US" dirty="0" smtClean="0"/>
              <a:t>pp &amp; Mobile </a:t>
            </a:r>
            <a:r>
              <a:rPr lang="en-US" dirty="0"/>
              <a:t>A</a:t>
            </a:r>
            <a:r>
              <a:rPr lang="en-US" dirty="0" smtClean="0"/>
              <a:t>pp + Lightweight = Meteor JS or similar</a:t>
            </a:r>
          </a:p>
          <a:p>
            <a:r>
              <a:rPr lang="en-US" dirty="0">
                <a:hlinkClick r:id="rId2"/>
              </a:rPr>
              <a:t>https://www.mongodb.com/blog/post/meteor-build-ios-and-android-apps-are-delight-</a:t>
            </a:r>
            <a:r>
              <a:rPr lang="en-US" dirty="0" smtClean="0">
                <a:hlinkClick r:id="rId2"/>
              </a:rPr>
              <a:t>use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2" y="2012986"/>
            <a:ext cx="7336819" cy="4139336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84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42819"/>
            <a:ext cx="8229600" cy="6912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8284" y="1133929"/>
            <a:ext cx="8746790" cy="2039288"/>
            <a:chOff x="268284" y="2450723"/>
            <a:chExt cx="8746790" cy="2039288"/>
          </a:xfrm>
        </p:grpSpPr>
        <p:sp>
          <p:nvSpPr>
            <p:cNvPr id="4" name="Rectangle 3"/>
            <p:cNvSpPr/>
            <p:nvPr/>
          </p:nvSpPr>
          <p:spPr>
            <a:xfrm>
              <a:off x="268284" y="2450723"/>
              <a:ext cx="2038956" cy="13416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Feedback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Collect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Social</a:t>
              </a:r>
              <a:endParaRPr lang="en-US" sz="140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282375" y="2450723"/>
              <a:ext cx="2378781" cy="1341637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Sentiment Analysis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Over time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Geographic area 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Customer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636293" y="2450723"/>
              <a:ext cx="2378781" cy="203928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u="sng" dirty="0" smtClean="0"/>
                <a:t>Recommendation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Improve Product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Proactive Service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Marketing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Offers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Loyalty</a:t>
              </a:r>
            </a:p>
            <a:p>
              <a:pPr marL="342900" indent="-342900" algn="ctr">
                <a:buAutoNum type="arabicPeriod"/>
              </a:pPr>
              <a:r>
                <a:rPr lang="en-US" sz="1400" dirty="0" smtClean="0"/>
                <a:t>Rearrange campaign</a:t>
              </a:r>
            </a:p>
            <a:p>
              <a:pPr marL="342900" indent="-342900" algn="ctr">
                <a:buAutoNum type="arabicPeriod"/>
              </a:pPr>
              <a:endParaRPr lang="en-US" dirty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2307240" y="2941835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657885" y="2941835"/>
              <a:ext cx="978408" cy="484632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57200" y="4007022"/>
            <a:ext cx="8557874" cy="2468612"/>
            <a:chOff x="457200" y="4007022"/>
            <a:chExt cx="8557874" cy="2468612"/>
          </a:xfrm>
        </p:grpSpPr>
        <p:sp>
          <p:nvSpPr>
            <p:cNvPr id="10" name="Rectangle 9"/>
            <p:cNvSpPr/>
            <p:nvPr/>
          </p:nvSpPr>
          <p:spPr>
            <a:xfrm>
              <a:off x="457200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API, Database, Crawl, Scrape</a:t>
              </a:r>
              <a:endParaRPr lang="en-US" sz="1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307240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Documents</a:t>
              </a:r>
              <a:endParaRPr lang="en-US" sz="1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185971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Process</a:t>
              </a:r>
            </a:p>
            <a:p>
              <a:pPr algn="ctr"/>
              <a:r>
                <a:rPr lang="en-US" sz="1200" dirty="0" smtClean="0"/>
                <a:t>Data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019614" y="4780526"/>
              <a:ext cx="914400" cy="914400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NLP, Extract Sentiment</a:t>
              </a:r>
              <a:endParaRPr lang="en-US" sz="12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94056" y="4007022"/>
              <a:ext cx="1521018" cy="2468612"/>
            </a:xfrm>
            <a:prstGeom prst="rect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28600" indent="-228600" algn="ctr">
                <a:buAutoNum type="arabicPeriod"/>
              </a:pPr>
              <a:r>
                <a:rPr lang="en-US" sz="1200" dirty="0" smtClean="0"/>
                <a:t>Improve</a:t>
              </a:r>
            </a:p>
            <a:p>
              <a:pPr algn="ctr"/>
              <a:r>
                <a:rPr lang="en-US" sz="1200" dirty="0" smtClean="0"/>
                <a:t>2. Targeted Offers</a:t>
              </a:r>
            </a:p>
            <a:p>
              <a:pPr algn="ctr"/>
              <a:r>
                <a:rPr lang="en-US" sz="1200" dirty="0" smtClean="0"/>
                <a:t>3. Integrate CRM</a:t>
              </a:r>
            </a:p>
            <a:p>
              <a:pPr algn="ctr"/>
              <a:r>
                <a:rPr lang="en-US" sz="1200" dirty="0" smtClean="0"/>
                <a:t>4. Attract </a:t>
              </a:r>
            </a:p>
            <a:p>
              <a:pPr algn="ctr"/>
              <a:r>
                <a:rPr lang="en-US" sz="1200" dirty="0" smtClean="0"/>
                <a:t>5. Incentives</a:t>
              </a:r>
            </a:p>
            <a:p>
              <a:pPr algn="ctr"/>
              <a:r>
                <a:rPr lang="en-US" sz="1200" dirty="0" smtClean="0"/>
                <a:t>6. Loyalty</a:t>
              </a:r>
              <a:endParaRPr lang="en-US" sz="1200" dirty="0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1371600" y="4945346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3207563" y="4992753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5100371" y="4992753"/>
              <a:ext cx="978408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6934014" y="4955807"/>
              <a:ext cx="560042" cy="484632"/>
            </a:xfrm>
            <a:prstGeom prst="rightArrow">
              <a:avLst/>
            </a:prstGeom>
            <a:solidFill>
              <a:srgbClr val="31859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3239" y="400789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8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58"/>
            <a:ext cx="8229600" cy="6035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Value Added Service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675885" y="1312021"/>
            <a:ext cx="5664319" cy="3943364"/>
            <a:chOff x="1675885" y="1312021"/>
            <a:chExt cx="5664319" cy="3943364"/>
          </a:xfrm>
        </p:grpSpPr>
        <p:grpSp>
          <p:nvGrpSpPr>
            <p:cNvPr id="5" name="Group 4"/>
            <p:cNvGrpSpPr/>
            <p:nvPr/>
          </p:nvGrpSpPr>
          <p:grpSpPr>
            <a:xfrm>
              <a:off x="1675885" y="1973954"/>
              <a:ext cx="5657114" cy="445830"/>
              <a:chOff x="390567" y="770812"/>
              <a:chExt cx="5657114" cy="147600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390567" y="77081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Rounded Rectangle 4"/>
              <p:cNvSpPr/>
              <p:nvPr/>
            </p:nvSpPr>
            <p:spPr>
              <a:xfrm>
                <a:off x="397772" y="77801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Real time data insights.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675885" y="2691195"/>
              <a:ext cx="5657114" cy="406599"/>
              <a:chOff x="404079" y="1492978"/>
              <a:chExt cx="5657114" cy="147600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404079" y="1492978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7" name="Rounded Rectangle 6"/>
              <p:cNvSpPr/>
              <p:nvPr/>
            </p:nvSpPr>
            <p:spPr>
              <a:xfrm>
                <a:off x="411284" y="1500182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 smtClean="0"/>
                  <a:t>Real time customer </a:t>
                </a:r>
                <a:r>
                  <a:rPr lang="en-US" sz="1400" dirty="0"/>
                  <a:t>support for the duration of service.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683090" y="3347249"/>
              <a:ext cx="5657114" cy="391455"/>
              <a:chOff x="525683" y="1967462"/>
              <a:chExt cx="5657114" cy="1476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525683" y="1967462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Rounded Rectangle 8"/>
              <p:cNvSpPr/>
              <p:nvPr/>
            </p:nvSpPr>
            <p:spPr>
              <a:xfrm>
                <a:off x="532888" y="1974667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Recommendation Engine.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75885" y="3979745"/>
              <a:ext cx="5657114" cy="441610"/>
              <a:chOff x="404079" y="2835986"/>
              <a:chExt cx="5657114" cy="1476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04079" y="2835986"/>
                <a:ext cx="5657114" cy="147600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3" name="Rounded Rectangle 10"/>
              <p:cNvSpPr/>
              <p:nvPr/>
            </p:nvSpPr>
            <p:spPr>
              <a:xfrm>
                <a:off x="411284" y="2843190"/>
                <a:ext cx="5642704" cy="1331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Rearrange products on the fly based on feedback or sentiments.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675885" y="4660940"/>
              <a:ext cx="5657114" cy="594445"/>
              <a:chOff x="404079" y="3106896"/>
              <a:chExt cx="5657114" cy="75517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04079" y="3106896"/>
                <a:ext cx="5657114" cy="75517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Rounded Rectangle 12"/>
              <p:cNvSpPr/>
              <p:nvPr/>
            </p:nvSpPr>
            <p:spPr>
              <a:xfrm>
                <a:off x="411284" y="3106896"/>
                <a:ext cx="5642704" cy="6178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13825" tIns="0" rIns="213825" bIns="0" numCol="1" spcCol="1270" anchor="ctr" anchorCtr="0">
                <a:noAutofit/>
              </a:bodyPr>
              <a:lstStyle/>
              <a:p>
                <a:r>
                  <a:rPr lang="en-US" sz="1400" dirty="0"/>
                  <a:t>Loyalty for using the platform, products, referrals and providing feedback.</a:t>
                </a:r>
              </a:p>
            </p:txBody>
          </p:sp>
        </p:grpSp>
        <p:sp>
          <p:nvSpPr>
            <p:cNvPr id="20" name="Rounded Rectangle 19"/>
            <p:cNvSpPr/>
            <p:nvPr/>
          </p:nvSpPr>
          <p:spPr>
            <a:xfrm>
              <a:off x="1683090" y="1312021"/>
              <a:ext cx="5657114" cy="391455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r>
                <a:rPr lang="en-US" dirty="0" smtClean="0"/>
                <a:t>  </a:t>
              </a:r>
              <a:r>
                <a:rPr lang="en-US" sz="1400" dirty="0" smtClean="0"/>
                <a:t>Bookings.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4052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6-10-11 at 12.43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6400"/>
            <a:ext cx="9144000" cy="5241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95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12.56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900"/>
            <a:ext cx="9144000" cy="51731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7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10-11 at 12.5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9334"/>
            <a:ext cx="9144000" cy="4064799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Copyrighted Material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22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281</TotalTime>
  <Words>361</Words>
  <Application>Microsoft Macintosh PowerPoint</Application>
  <PresentationFormat>On-screen Show (4:3)</PresentationFormat>
  <Paragraphs>87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Trailblazer</vt:lpstr>
      <vt:lpstr>Food Tourism Platform</vt:lpstr>
      <vt:lpstr>Architecture</vt:lpstr>
      <vt:lpstr>Full stack Java script FW</vt:lpstr>
      <vt:lpstr>Sentiment Analysis</vt:lpstr>
      <vt:lpstr>Value Added Service</vt:lpstr>
      <vt:lpstr>PowerPoint Presentation</vt:lpstr>
      <vt:lpstr>PowerPoint Presentation</vt:lpstr>
      <vt:lpstr>PowerPoint Presentation</vt:lpstr>
      <vt:lpstr>PowerPoint Presentation</vt:lpstr>
      <vt:lpstr>Milestones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TrailBlazer</dc:title>
  <dc:creator>Jithendra Kudrekod</dc:creator>
  <cp:lastModifiedBy>Jithendra Kudrekod</cp:lastModifiedBy>
  <cp:revision>43</cp:revision>
  <dcterms:created xsi:type="dcterms:W3CDTF">2016-10-09T06:18:45Z</dcterms:created>
  <dcterms:modified xsi:type="dcterms:W3CDTF">2016-10-11T19:06:52Z</dcterms:modified>
</cp:coreProperties>
</file>